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sldIdLst>
    <p:sldId id="257" r:id="rId5"/>
    <p:sldId id="262" r:id="rId6"/>
    <p:sldId id="258" r:id="rId7"/>
    <p:sldId id="263" r:id="rId8"/>
    <p:sldId id="267" r:id="rId9"/>
    <p:sldId id="264" r:id="rId10"/>
    <p:sldId id="268" r:id="rId11"/>
    <p:sldId id="265" r:id="rId12"/>
    <p:sldId id="269" r:id="rId13"/>
    <p:sldId id="266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19" autoAdjust="0"/>
  </p:normalViewPr>
  <p:slideViewPr>
    <p:cSldViewPr snapToGrid="0">
      <p:cViewPr varScale="1">
        <p:scale>
          <a:sx n="77" d="100"/>
          <a:sy n="77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lack_friction/529652155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css/" TargetMode="External"/><Relationship Id="rId2" Type="http://schemas.openxmlformats.org/officeDocument/2006/relationships/hyperlink" Target="https://overapi.com/cs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ssspecificity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dirty="0"/>
              <a:t>Cascading style sheets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rmAutofit/>
          </a:bodyPr>
          <a:lstStyle/>
          <a:p>
            <a:r>
              <a:rPr lang="en-US" dirty="0"/>
              <a:t>Introduction to web design bootcamp – University of Limerick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5231196"/>
          </a:xfrm>
        </p:spPr>
        <p:txBody>
          <a:bodyPr anchor="ctr" anchorCtr="0">
            <a:normAutofit/>
          </a:bodyPr>
          <a:lstStyle/>
          <a:p>
            <a:r>
              <a:rPr lang="en-IE" sz="3200" cap="small" dirty="0">
                <a:solidFill>
                  <a:srgbClr val="FFFFFF"/>
                </a:solidFill>
              </a:rPr>
              <a:t>Assignment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083DB0-422D-41D1-B3EE-99C305CF60DB}"/>
              </a:ext>
            </a:extLst>
          </p:cNvPr>
          <p:cNvSpPr txBox="1"/>
          <p:nvPr/>
        </p:nvSpPr>
        <p:spPr>
          <a:xfrm>
            <a:off x="4295387" y="1833888"/>
            <a:ext cx="749352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Two assignments this time. 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2"/>
                </a:solidFill>
              </a:rPr>
              <a:t>On the next slide you’ll find a layout for the csszengarden.com index.html file. Try and replicate this layout as closely as you can by updating the style.css file. Some hints have been provided but remember:</a:t>
            </a:r>
          </a:p>
          <a:p>
            <a:pPr lvl="1">
              <a:spcAft>
                <a:spcPts val="1200"/>
              </a:spcAft>
            </a:pPr>
            <a:r>
              <a:rPr lang="en-US" sz="2000" dirty="0">
                <a:solidFill>
                  <a:schemeClr val="bg2"/>
                </a:solidFill>
              </a:rPr>
              <a:t>      </a:t>
            </a:r>
            <a:r>
              <a:rPr lang="en-US" sz="2000" b="1" dirty="0">
                <a:solidFill>
                  <a:schemeClr val="bg2"/>
                </a:solidFill>
              </a:rPr>
              <a:t>DO NOT MAKE </a:t>
            </a:r>
            <a:r>
              <a:rPr lang="en-US" sz="2000" b="1" u="sng" dirty="0">
                <a:solidFill>
                  <a:schemeClr val="bg2"/>
                </a:solidFill>
              </a:rPr>
              <a:t>ANY</a:t>
            </a:r>
            <a:r>
              <a:rPr lang="en-US" sz="2000" b="1" dirty="0">
                <a:solidFill>
                  <a:schemeClr val="bg2"/>
                </a:solidFill>
              </a:rPr>
              <a:t> CHANGES TO THE INDEX.HTML FILE!!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 startAt="2"/>
            </a:pPr>
            <a:r>
              <a:rPr lang="en-US" sz="2000" dirty="0">
                <a:solidFill>
                  <a:schemeClr val="bg2"/>
                </a:solidFill>
              </a:rPr>
              <a:t>Again using the index.html file from csszengarden.com, create your own style design for this webpage. Be as imaginative as you like and when finished, upload a screengrab of the webpage to the forum for your classmates to see.</a:t>
            </a:r>
            <a:endParaRPr lang="en-IE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99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8A353B5-9C96-4C26-BFAE-94F35CE2C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953" y="179959"/>
            <a:ext cx="3517119" cy="234767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3BB542-E2B2-4B54-B588-00D6DADFD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980" y="661154"/>
            <a:ext cx="3537345" cy="236117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CF8CC9-4F28-4281-AC8F-CDE322613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32" y="661154"/>
            <a:ext cx="3517120" cy="23476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FE9BD2-FF22-4B2D-9CBD-3316B36084E9}"/>
              </a:ext>
            </a:extLst>
          </p:cNvPr>
          <p:cNvSpPr txBox="1"/>
          <p:nvPr/>
        </p:nvSpPr>
        <p:spPr>
          <a:xfrm>
            <a:off x="517232" y="3689684"/>
            <a:ext cx="37668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of the page</a:t>
            </a:r>
          </a:p>
          <a:p>
            <a:r>
              <a:rPr lang="en-US" dirty="0"/>
              <a:t>Set for 1080px wide</a:t>
            </a:r>
          </a:p>
          <a:p>
            <a:r>
              <a:rPr lang="en-US" dirty="0"/>
              <a:t>I’ve used </a:t>
            </a:r>
            <a:r>
              <a:rPr lang="en-US" dirty="0" err="1"/>
              <a:t>Arvo</a:t>
            </a:r>
            <a:r>
              <a:rPr lang="en-US" dirty="0"/>
              <a:t> and Open Sans fonts</a:t>
            </a:r>
          </a:p>
          <a:p>
            <a:r>
              <a:rPr lang="en-US" dirty="0"/>
              <a:t>Colors used are #77C2F8, #F88379,</a:t>
            </a:r>
          </a:p>
          <a:p>
            <a:r>
              <a:rPr lang="en-US" dirty="0"/>
              <a:t>#101D98, white and various greys</a:t>
            </a:r>
          </a:p>
          <a:p>
            <a:r>
              <a:rPr lang="en-US" dirty="0"/>
              <a:t>Icon and other images provided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97AF5C-4868-419B-966E-9B93ABD73B80}"/>
              </a:ext>
            </a:extLst>
          </p:cNvPr>
          <p:cNvSpPr txBox="1"/>
          <p:nvPr/>
        </p:nvSpPr>
        <p:spPr>
          <a:xfrm>
            <a:off x="4296849" y="3689684"/>
            <a:ext cx="3804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Middle of the page</a:t>
            </a:r>
          </a:p>
          <a:p>
            <a:r>
              <a:rPr lang="en-US" dirty="0"/>
              <a:t>Get the sections to float left and right</a:t>
            </a:r>
          </a:p>
          <a:p>
            <a:r>
              <a:rPr lang="en-US" dirty="0"/>
              <a:t>Use the pictures provided</a:t>
            </a:r>
            <a:endParaRPr lang="en-I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5DB585-77D6-4502-AD94-703A81BAFB4A}"/>
              </a:ext>
            </a:extLst>
          </p:cNvPr>
          <p:cNvSpPr txBox="1"/>
          <p:nvPr/>
        </p:nvSpPr>
        <p:spPr>
          <a:xfrm>
            <a:off x="8195554" y="3689684"/>
            <a:ext cx="3512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 of the page</a:t>
            </a:r>
          </a:p>
          <a:p>
            <a:r>
              <a:rPr lang="en-US" dirty="0"/>
              <a:t>4 of 5 paragraphs floating beside each other </a:t>
            </a:r>
          </a:p>
          <a:p>
            <a:r>
              <a:rPr lang="en-US" dirty="0"/>
              <a:t>Use rounded borders</a:t>
            </a:r>
            <a:endParaRPr lang="en-I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40372A-2C15-4277-A37D-963E15A7AC3F}"/>
              </a:ext>
            </a:extLst>
          </p:cNvPr>
          <p:cNvSpPr txBox="1"/>
          <p:nvPr/>
        </p:nvSpPr>
        <p:spPr>
          <a:xfrm>
            <a:off x="517232" y="5600931"/>
            <a:ext cx="35171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@import </a:t>
            </a:r>
            <a:r>
              <a:rPr lang="en-IE" dirty="0" err="1"/>
              <a:t>url</a:t>
            </a:r>
            <a:r>
              <a:rPr lang="en-IE" dirty="0"/>
              <a:t>('http://fonts.googleapis.com/</a:t>
            </a:r>
            <a:r>
              <a:rPr lang="en-IE" dirty="0" err="1"/>
              <a:t>css?family</a:t>
            </a:r>
            <a:r>
              <a:rPr lang="en-IE" dirty="0"/>
              <a:t>=Arvo:700|Open+Sans:400italic,400');</a:t>
            </a:r>
          </a:p>
        </p:txBody>
      </p:sp>
    </p:spTree>
    <p:extLst>
      <p:ext uri="{BB962C8B-B14F-4D97-AF65-F5344CB8AC3E}">
        <p14:creationId xmlns:p14="http://schemas.microsoft.com/office/powerpoint/2010/main" val="253227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CF0F23-948E-4009-A89C-12072476A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FFFFFF"/>
                </a:solidFill>
              </a:rPr>
              <a:t>Main Points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DEA8D-59F9-4B57-ADE7-6D8A3B54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123783" cy="3671936"/>
          </a:xfrm>
        </p:spPr>
        <p:txBody>
          <a:bodyPr anchor="t">
            <a:normAutofit/>
          </a:bodyPr>
          <a:lstStyle/>
          <a:p>
            <a:r>
              <a:rPr lang="en-IE" cap="small" dirty="0">
                <a:solidFill>
                  <a:srgbClr val="FFFFFF"/>
                </a:solidFill>
              </a:rPr>
              <a:t>What is CSS?</a:t>
            </a:r>
          </a:p>
          <a:p>
            <a:r>
              <a:rPr lang="en-IE" cap="small" dirty="0">
                <a:solidFill>
                  <a:srgbClr val="FFFFFF"/>
                </a:solidFill>
              </a:rPr>
              <a:t>The Basics</a:t>
            </a:r>
          </a:p>
          <a:p>
            <a:r>
              <a:rPr lang="en-IE" cap="small" dirty="0">
                <a:solidFill>
                  <a:srgbClr val="FFFFFF"/>
                </a:solidFill>
              </a:rPr>
              <a:t>The 30 selectors you’ll use most</a:t>
            </a:r>
          </a:p>
          <a:p>
            <a:r>
              <a:rPr lang="en-IE" cap="small" dirty="0">
                <a:solidFill>
                  <a:srgbClr val="FFFFFF"/>
                </a:solidFill>
              </a:rPr>
              <a:t>Specificity</a:t>
            </a:r>
          </a:p>
          <a:p>
            <a:r>
              <a:rPr lang="en-IE" cap="small" dirty="0">
                <a:solidFill>
                  <a:srgbClr val="FFFFFF"/>
                </a:solidFill>
              </a:rPr>
              <a:t>@Media Queries</a:t>
            </a:r>
          </a:p>
          <a:p>
            <a:r>
              <a:rPr lang="en-IE" cap="small" dirty="0">
                <a:solidFill>
                  <a:srgbClr val="FFFFFF"/>
                </a:solidFill>
              </a:rPr>
              <a:t>Assignment</a:t>
            </a:r>
          </a:p>
          <a:p>
            <a:endParaRPr lang="en-IE" cap="small" dirty="0">
              <a:solidFill>
                <a:srgbClr val="FFFFFF"/>
              </a:solidFill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90E7358-80FE-452F-BDA1-7662AA068E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3485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93D1C5-424E-403A-872C-EB023BFBA73F}"/>
              </a:ext>
            </a:extLst>
          </p:cNvPr>
          <p:cNvSpPr txBox="1"/>
          <p:nvPr/>
        </p:nvSpPr>
        <p:spPr>
          <a:xfrm>
            <a:off x="9383922" y="6190510"/>
            <a:ext cx="236154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>
                <a:solidFill>
                  <a:srgbClr val="FFFFFF"/>
                </a:solidFill>
                <a:hlinkClick r:id="rId3" tooltip="https://www.flickr.com/photos/black_friction/529652155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700">
                <a:solidFill>
                  <a:srgbClr val="FFFFFF"/>
                </a:solidFill>
              </a:rPr>
              <a:t> by Unknown Author is licensed under </a:t>
            </a:r>
            <a:r>
              <a:rPr lang="en-I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I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14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5231196"/>
          </a:xfrm>
        </p:spPr>
        <p:txBody>
          <a:bodyPr anchor="ctr" anchorCtr="0">
            <a:normAutofit/>
          </a:bodyPr>
          <a:lstStyle/>
          <a:p>
            <a:r>
              <a:rPr lang="en-IE" sz="3200" cap="small" dirty="0">
                <a:solidFill>
                  <a:srgbClr val="FFFFFF"/>
                </a:solidFill>
              </a:rPr>
              <a:t>What is CSS?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AD04D-0753-47B2-96DC-5A81DA2BCB92}"/>
              </a:ext>
            </a:extLst>
          </p:cNvPr>
          <p:cNvSpPr txBox="1"/>
          <p:nvPr/>
        </p:nvSpPr>
        <p:spPr>
          <a:xfrm>
            <a:off x="4290329" y="1605969"/>
            <a:ext cx="750363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CSS stands for Cascading Style Sheets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It’s how we adapt the appearance of the elements on a page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It allows us to separate the content (which is the HTML tags and their content) from the appearance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This makes for easier to update and maintain websites and also cuts down on the amount of work we have to do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/>
                </a:solidFill>
              </a:rPr>
              <a:t>REMEMBER</a:t>
            </a:r>
            <a:r>
              <a:rPr lang="en-US" sz="2000" dirty="0">
                <a:solidFill>
                  <a:schemeClr val="bg2"/>
                </a:solidFill>
              </a:rPr>
              <a:t>: </a:t>
            </a:r>
            <a:r>
              <a:rPr lang="en-US" sz="2000" b="1" dirty="0">
                <a:solidFill>
                  <a:schemeClr val="bg2"/>
                </a:solidFill>
              </a:rPr>
              <a:t>D</a:t>
            </a:r>
            <a:r>
              <a:rPr lang="en-US" sz="2000" dirty="0">
                <a:solidFill>
                  <a:schemeClr val="bg2"/>
                </a:solidFill>
              </a:rPr>
              <a:t>on’t </a:t>
            </a:r>
            <a:r>
              <a:rPr lang="en-US" sz="2000" b="1" dirty="0">
                <a:solidFill>
                  <a:schemeClr val="bg2"/>
                </a:solidFill>
              </a:rPr>
              <a:t>R</a:t>
            </a:r>
            <a:r>
              <a:rPr lang="en-US" sz="2000" dirty="0">
                <a:solidFill>
                  <a:schemeClr val="bg2"/>
                </a:solidFill>
              </a:rPr>
              <a:t>epeat </a:t>
            </a:r>
            <a:r>
              <a:rPr lang="en-US" sz="2000" b="1" dirty="0">
                <a:solidFill>
                  <a:schemeClr val="bg2"/>
                </a:solidFill>
              </a:rPr>
              <a:t>Y</a:t>
            </a:r>
            <a:r>
              <a:rPr lang="en-US" sz="2000" dirty="0">
                <a:solidFill>
                  <a:schemeClr val="bg2"/>
                </a:solidFill>
              </a:rPr>
              <a:t>ourself (</a:t>
            </a:r>
            <a:r>
              <a:rPr lang="en-US" sz="2000" b="1" dirty="0">
                <a:solidFill>
                  <a:schemeClr val="bg2"/>
                </a:solidFill>
              </a:rPr>
              <a:t>DRY</a:t>
            </a:r>
            <a:r>
              <a:rPr lang="en-US" sz="2000" dirty="0">
                <a:solidFill>
                  <a:schemeClr val="bg2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5231196"/>
          </a:xfrm>
        </p:spPr>
        <p:txBody>
          <a:bodyPr anchor="ctr" anchorCtr="0">
            <a:normAutofit/>
          </a:bodyPr>
          <a:lstStyle/>
          <a:p>
            <a:r>
              <a:rPr lang="en-IE" sz="3200" cap="small" dirty="0">
                <a:solidFill>
                  <a:srgbClr val="FFFFFF"/>
                </a:solidFill>
              </a:rPr>
              <a:t>The Basics (1)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173E99-AC2C-441F-BD9B-11270A522A19}"/>
              </a:ext>
            </a:extLst>
          </p:cNvPr>
          <p:cNvSpPr txBox="1"/>
          <p:nvPr/>
        </p:nvSpPr>
        <p:spPr>
          <a:xfrm>
            <a:off x="4241830" y="601200"/>
            <a:ext cx="7503636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It can be added either: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Inline – using a </a:t>
            </a:r>
            <a:r>
              <a:rPr lang="en-US" b="1" u="sng" dirty="0">
                <a:solidFill>
                  <a:schemeClr val="bg2"/>
                </a:solidFill>
              </a:rPr>
              <a:t>style attribute</a:t>
            </a:r>
            <a:r>
              <a:rPr lang="en-US" dirty="0">
                <a:solidFill>
                  <a:schemeClr val="bg2"/>
                </a:solidFill>
              </a:rPr>
              <a:t> on each element we wish to change (not recommended except in testing phase)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Internal – using the </a:t>
            </a:r>
            <a:r>
              <a:rPr lang="en-IE" b="1" u="sng" dirty="0">
                <a:solidFill>
                  <a:schemeClr val="bg2"/>
                </a:solidFill>
              </a:rPr>
              <a:t>style tag</a:t>
            </a:r>
            <a:r>
              <a:rPr lang="en-IE" dirty="0">
                <a:solidFill>
                  <a:schemeClr val="bg2"/>
                </a:solidFill>
              </a:rPr>
              <a:t> in the head of the document – better approach but not as reusable – useful for testing small changes or where a single page needs minor changes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External – using the </a:t>
            </a:r>
            <a:r>
              <a:rPr lang="en-IE" b="1" u="sng" dirty="0">
                <a:solidFill>
                  <a:schemeClr val="bg2"/>
                </a:solidFill>
              </a:rPr>
              <a:t>link tag</a:t>
            </a:r>
            <a:r>
              <a:rPr lang="en-IE" dirty="0">
                <a:solidFill>
                  <a:schemeClr val="bg2"/>
                </a:solidFill>
              </a:rPr>
              <a:t> to point our page at an external stylesheet (a file with extension .</a:t>
            </a:r>
            <a:r>
              <a:rPr lang="en-IE" dirty="0" err="1">
                <a:solidFill>
                  <a:schemeClr val="bg2"/>
                </a:solidFill>
              </a:rPr>
              <a:t>css</a:t>
            </a:r>
            <a:r>
              <a:rPr lang="en-IE" dirty="0">
                <a:solidFill>
                  <a:schemeClr val="bg2"/>
                </a:solidFill>
              </a:rPr>
              <a:t> where our CSS rules are stored)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bg2"/>
                </a:solidFill>
              </a:rPr>
              <a:t>The general format of a CSS rule is: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chemeClr val="bg2"/>
                </a:solidFill>
              </a:rPr>
              <a:t>selector { property: value; }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All parts of this are required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chemeClr val="bg2"/>
                </a:solidFill>
              </a:rPr>
              <a:t> selector </a:t>
            </a:r>
            <a:r>
              <a:rPr lang="en-IE" dirty="0">
                <a:solidFill>
                  <a:schemeClr val="bg2"/>
                </a:solidFill>
              </a:rPr>
              <a:t> identifies the element we wish to change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chemeClr val="bg2"/>
                </a:solidFill>
              </a:rPr>
              <a:t> property </a:t>
            </a:r>
            <a:r>
              <a:rPr lang="en-IE" dirty="0">
                <a:solidFill>
                  <a:schemeClr val="bg2"/>
                </a:solidFill>
              </a:rPr>
              <a:t> is the aspect of the element we wish to change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chemeClr val="bg2"/>
                </a:solidFill>
              </a:rPr>
              <a:t> value </a:t>
            </a:r>
            <a:r>
              <a:rPr lang="en-IE" dirty="0">
                <a:solidFill>
                  <a:schemeClr val="bg2"/>
                </a:solidFill>
              </a:rPr>
              <a:t> is the new value of the property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chemeClr val="bg2"/>
                </a:solidFill>
              </a:rPr>
              <a:t> :  </a:t>
            </a:r>
            <a:r>
              <a:rPr lang="en-IE" dirty="0">
                <a:solidFill>
                  <a:schemeClr val="bg2"/>
                </a:solidFill>
              </a:rPr>
              <a:t>(colon) separates a property and a value – equivalent of equals sign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 ;  (semi-colon) indicates we have finished providing a value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chemeClr val="bg2"/>
                </a:solidFill>
              </a:rPr>
              <a:t> { </a:t>
            </a:r>
            <a:r>
              <a:rPr lang="en-IE" sz="2000" b="1" dirty="0">
                <a:solidFill>
                  <a:schemeClr val="bg2"/>
                </a:solidFill>
              </a:rPr>
              <a:t>} </a:t>
            </a:r>
            <a:r>
              <a:rPr lang="en-IE" b="1" dirty="0">
                <a:solidFill>
                  <a:schemeClr val="bg2"/>
                </a:solidFill>
              </a:rPr>
              <a:t> </a:t>
            </a:r>
            <a:r>
              <a:rPr lang="en-IE" dirty="0">
                <a:solidFill>
                  <a:schemeClr val="bg2"/>
                </a:solidFill>
              </a:rPr>
              <a:t>(the curly brackets) indicate the start and end of a CSS rule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05311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5231196"/>
          </a:xfrm>
        </p:spPr>
        <p:txBody>
          <a:bodyPr anchor="ctr" anchorCtr="0">
            <a:normAutofit/>
          </a:bodyPr>
          <a:lstStyle/>
          <a:p>
            <a:r>
              <a:rPr lang="en-IE" sz="3200" cap="small" dirty="0">
                <a:solidFill>
                  <a:srgbClr val="FFFFFF"/>
                </a:solidFill>
              </a:rPr>
              <a:t>The Basics (2)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173E99-AC2C-441F-BD9B-11270A522A19}"/>
              </a:ext>
            </a:extLst>
          </p:cNvPr>
          <p:cNvSpPr txBox="1"/>
          <p:nvPr/>
        </p:nvSpPr>
        <p:spPr>
          <a:xfrm>
            <a:off x="4290329" y="2298466"/>
            <a:ext cx="7503636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A list of CSS properties and selectors is available at 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hlinkClick r:id="rId2"/>
              </a:rPr>
              <a:t>https://overapi.com/css</a:t>
            </a:r>
            <a:endParaRPr lang="en-US" sz="2000" dirty="0">
              <a:solidFill>
                <a:schemeClr val="bg2"/>
              </a:solidFill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hlinkClick r:id="rId3"/>
              </a:rPr>
              <a:t>https://www.w3schools.com/css/</a:t>
            </a:r>
            <a:endParaRPr lang="en-US" sz="2000" dirty="0">
              <a:solidFill>
                <a:schemeClr val="bg2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We’re going to look at the 30 most useful selectors next and introduce properties as we need them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84277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5231196"/>
          </a:xfrm>
        </p:spPr>
        <p:txBody>
          <a:bodyPr vert="vert270" anchor="ctr" anchorCtr="0">
            <a:normAutofit/>
          </a:bodyPr>
          <a:lstStyle/>
          <a:p>
            <a:r>
              <a:rPr lang="en-IE" sz="3200" cap="small" dirty="0">
                <a:solidFill>
                  <a:srgbClr val="FFFFFF"/>
                </a:solidFill>
              </a:rPr>
              <a:t>           The 30 selectors</a:t>
            </a:r>
            <a:br>
              <a:rPr lang="en-IE" sz="3200" cap="small" dirty="0">
                <a:solidFill>
                  <a:srgbClr val="FFFFFF"/>
                </a:solidFill>
              </a:rPr>
            </a:br>
            <a:r>
              <a:rPr lang="en-IE" sz="3200" cap="small" dirty="0">
                <a:solidFill>
                  <a:srgbClr val="FFFFFF"/>
                </a:solidFill>
              </a:rPr>
              <a:t>             you’ll use most</a:t>
            </a:r>
            <a:br>
              <a:rPr lang="en-IE" sz="3200" cap="small" dirty="0">
                <a:solidFill>
                  <a:srgbClr val="FFFFFF"/>
                </a:solidFill>
              </a:rPr>
            </a:br>
            <a:endParaRPr lang="en-IE" sz="3200" cap="small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B31FD5-CEF8-4852-A5AF-52BECC883BA4}"/>
              </a:ext>
            </a:extLst>
          </p:cNvPr>
          <p:cNvSpPr txBox="1"/>
          <p:nvPr/>
        </p:nvSpPr>
        <p:spPr>
          <a:xfrm>
            <a:off x="4241830" y="601200"/>
            <a:ext cx="3703320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2"/>
                </a:solidFill>
              </a:rPr>
              <a:t>*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2"/>
                </a:solidFill>
              </a:rPr>
              <a:t>#X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2"/>
                </a:solidFill>
              </a:rPr>
              <a:t>.X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2"/>
                </a:solidFill>
              </a:rPr>
              <a:t>X 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2"/>
                </a:solidFill>
              </a:rPr>
              <a:t>X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2"/>
                </a:solidFill>
              </a:rPr>
              <a:t>X:visited and X:link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2"/>
                </a:solidFill>
              </a:rPr>
              <a:t>X &gt; 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2"/>
                </a:solidFill>
              </a:rPr>
              <a:t>X + 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2"/>
                </a:solidFill>
              </a:rPr>
              <a:t>X ~ 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2"/>
                </a:solidFill>
              </a:rPr>
              <a:t>X[attribute]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2"/>
                </a:solidFill>
              </a:rPr>
              <a:t>X[attribute=“value”]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2"/>
                </a:solidFill>
              </a:rPr>
              <a:t>X[attribute*=“value”]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2"/>
                </a:solidFill>
              </a:rPr>
              <a:t>X[attribute^=“value”]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2"/>
                </a:solidFill>
              </a:rPr>
              <a:t>X[attribute$=“value”]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2"/>
                </a:solidFill>
              </a:rPr>
              <a:t>X[data-*=“value”]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52B9AB-0641-4FFF-B3EF-7254FA2E5F3B}"/>
              </a:ext>
            </a:extLst>
          </p:cNvPr>
          <p:cNvSpPr txBox="1"/>
          <p:nvPr/>
        </p:nvSpPr>
        <p:spPr>
          <a:xfrm>
            <a:off x="8037126" y="618158"/>
            <a:ext cx="370332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16"/>
            </a:pPr>
            <a:r>
              <a:rPr lang="en-US" sz="2000" dirty="0">
                <a:solidFill>
                  <a:schemeClr val="bg2"/>
                </a:solidFill>
              </a:rPr>
              <a:t>X[data-*~=“value”]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6"/>
            </a:pPr>
            <a:r>
              <a:rPr lang="en-US" sz="2000" dirty="0">
                <a:solidFill>
                  <a:schemeClr val="bg2"/>
                </a:solidFill>
              </a:rPr>
              <a:t> X:checked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6"/>
            </a:pPr>
            <a:r>
              <a:rPr lang="en-US" sz="2000" dirty="0">
                <a:solidFill>
                  <a:schemeClr val="bg2"/>
                </a:solidFill>
              </a:rPr>
              <a:t> X::after and X::before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6"/>
            </a:pPr>
            <a:r>
              <a:rPr lang="en-US" sz="2000" dirty="0">
                <a:solidFill>
                  <a:schemeClr val="bg2"/>
                </a:solidFill>
              </a:rPr>
              <a:t> X:hover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6"/>
            </a:pPr>
            <a:r>
              <a:rPr lang="en-US" sz="2000" dirty="0">
                <a:solidFill>
                  <a:schemeClr val="bg2"/>
                </a:solidFill>
              </a:rPr>
              <a:t> X:not(Y)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6"/>
            </a:pPr>
            <a:r>
              <a:rPr lang="en-US" sz="2000" dirty="0">
                <a:solidFill>
                  <a:schemeClr val="bg2"/>
                </a:solidFill>
              </a:rPr>
              <a:t> X::pseudoElement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6"/>
            </a:pPr>
            <a:r>
              <a:rPr lang="en-US" sz="2000" dirty="0">
                <a:solidFill>
                  <a:schemeClr val="bg2"/>
                </a:solidFill>
              </a:rPr>
              <a:t> X:nth-child(n)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6"/>
            </a:pPr>
            <a:r>
              <a:rPr lang="en-US" sz="2000" dirty="0">
                <a:solidFill>
                  <a:schemeClr val="bg2"/>
                </a:solidFill>
              </a:rPr>
              <a:t> X:nth-last-child(n)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6"/>
            </a:pPr>
            <a:r>
              <a:rPr lang="en-US" sz="2000" dirty="0">
                <a:solidFill>
                  <a:schemeClr val="bg2"/>
                </a:solidFill>
              </a:rPr>
              <a:t> X:nth-of-type(n)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6"/>
            </a:pPr>
            <a:r>
              <a:rPr lang="en-US" sz="2000" dirty="0">
                <a:solidFill>
                  <a:schemeClr val="bg2"/>
                </a:solidFill>
              </a:rPr>
              <a:t> X:nth-last-of-type(n)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6"/>
            </a:pPr>
            <a:r>
              <a:rPr lang="en-US" sz="2000" dirty="0">
                <a:solidFill>
                  <a:schemeClr val="bg2"/>
                </a:solidFill>
              </a:rPr>
              <a:t> X:first-child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6"/>
            </a:pPr>
            <a:r>
              <a:rPr lang="en-US" sz="2000" dirty="0">
                <a:solidFill>
                  <a:schemeClr val="bg2"/>
                </a:solidFill>
              </a:rPr>
              <a:t> X:last-child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6"/>
            </a:pPr>
            <a:r>
              <a:rPr lang="en-US" sz="2000" dirty="0">
                <a:solidFill>
                  <a:schemeClr val="bg2"/>
                </a:solidFill>
              </a:rPr>
              <a:t> X:only-child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6"/>
            </a:pPr>
            <a:r>
              <a:rPr lang="en-US" sz="2000" dirty="0">
                <a:solidFill>
                  <a:schemeClr val="bg2"/>
                </a:solidFill>
              </a:rPr>
              <a:t> X:only-of-type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6"/>
            </a:pPr>
            <a:r>
              <a:rPr lang="en-US" sz="2000" dirty="0">
                <a:solidFill>
                  <a:schemeClr val="bg2"/>
                </a:solidFill>
              </a:rPr>
              <a:t> X:first-of-type</a:t>
            </a:r>
            <a:endParaRPr lang="en-I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35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5231196"/>
          </a:xfrm>
        </p:spPr>
        <p:txBody>
          <a:bodyPr vert="horz" anchor="ctr" anchorCtr="0">
            <a:normAutofit/>
          </a:bodyPr>
          <a:lstStyle/>
          <a:p>
            <a:r>
              <a:rPr lang="en-IE" sz="3200" cap="small" dirty="0">
                <a:solidFill>
                  <a:srgbClr val="FFFFFF"/>
                </a:solidFill>
              </a:rPr>
              <a:t>     Specificity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B31FD5-CEF8-4852-A5AF-52BECC883BA4}"/>
              </a:ext>
            </a:extLst>
          </p:cNvPr>
          <p:cNvSpPr txBox="1"/>
          <p:nvPr/>
        </p:nvSpPr>
        <p:spPr>
          <a:xfrm>
            <a:off x="4290329" y="1372223"/>
            <a:ext cx="75036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What if we have conflicting rules? Or a rule fails?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Specificity gives us a way to decide what rule wins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As the name suggests it’s based on how specific a rule is – the more specific the more likely it is to be applied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>
                <a:solidFill>
                  <a:schemeClr val="bg2"/>
                </a:solidFill>
              </a:rPr>
              <a:t>* is least specific (in fact counts as zero)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>
                <a:solidFill>
                  <a:schemeClr val="bg2"/>
                </a:solidFill>
              </a:rPr>
              <a:t>Element selector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>
                <a:solidFill>
                  <a:schemeClr val="bg2"/>
                </a:solidFill>
              </a:rPr>
              <a:t>Classes, attributes, and pseudo-classes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IE" sz="2000" dirty="0">
                <a:solidFill>
                  <a:schemeClr val="bg2"/>
                </a:solidFill>
              </a:rPr>
              <a:t>IDs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IE" sz="2000" dirty="0">
                <a:solidFill>
                  <a:schemeClr val="bg2"/>
                </a:solidFill>
              </a:rPr>
              <a:t>Inline styles </a:t>
            </a:r>
          </a:p>
          <a:p>
            <a:pPr marL="1371600" lvl="2" indent="-457200">
              <a:spcAft>
                <a:spcPts val="600"/>
              </a:spcAft>
              <a:buFont typeface="+mj-lt"/>
              <a:buAutoNum type="arabicPeriod"/>
            </a:pPr>
            <a:r>
              <a:rPr lang="en-IE" sz="2000" dirty="0">
                <a:solidFill>
                  <a:schemeClr val="bg2"/>
                </a:solidFill>
              </a:rPr>
              <a:t>!important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bg2"/>
                </a:solidFill>
              </a:rPr>
              <a:t>Visit </a:t>
            </a:r>
            <a:r>
              <a:rPr lang="en-IE" sz="2000" dirty="0">
                <a:solidFill>
                  <a:schemeClr val="bg2"/>
                </a:solidFill>
                <a:hlinkClick r:id="rId2"/>
              </a:rPr>
              <a:t>https://cssspecificity.com/</a:t>
            </a:r>
            <a:r>
              <a:rPr lang="en-IE" sz="2000" dirty="0">
                <a:solidFill>
                  <a:schemeClr val="bg2"/>
                </a:solidFill>
              </a:rPr>
              <a:t> for a fun chart to help remember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76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5231196"/>
          </a:xfrm>
        </p:spPr>
        <p:txBody>
          <a:bodyPr anchor="ctr" anchorCtr="0">
            <a:normAutofit/>
          </a:bodyPr>
          <a:lstStyle/>
          <a:p>
            <a:r>
              <a:rPr lang="en-IE" sz="3200" cap="small" dirty="0">
                <a:solidFill>
                  <a:srgbClr val="FFFFFF"/>
                </a:solidFill>
              </a:rPr>
              <a:t>@Media Queries (1)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BA47CA-1E72-4BD8-85D2-DCDC066572A3}"/>
              </a:ext>
            </a:extLst>
          </p:cNvPr>
          <p:cNvSpPr txBox="1"/>
          <p:nvPr/>
        </p:nvSpPr>
        <p:spPr>
          <a:xfrm>
            <a:off x="4241830" y="682674"/>
            <a:ext cx="7503636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One last complication: how do I know what size screen the person is viewing my website on?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Our design will look great on our screen (and for anyone who has the same sized screen) but what if their screen is much bigger? Or smaller?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We can use relative sizing (% or </a:t>
            </a:r>
            <a:r>
              <a:rPr lang="en-US" sz="2000" dirty="0" err="1">
                <a:solidFill>
                  <a:schemeClr val="bg2"/>
                </a:solidFill>
              </a:rPr>
              <a:t>em</a:t>
            </a:r>
            <a:r>
              <a:rPr lang="en-US" sz="2000" dirty="0">
                <a:solidFill>
                  <a:schemeClr val="bg2"/>
                </a:solidFill>
              </a:rPr>
              <a:t> or rem) but there are limits with this and being proportionally the same size doesn’t mean it will look well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Instead we can use media queries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These allow for us to change the rules that apply to our elements based on criteria, usually: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width and height of viewport or device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orientation (landscape or portrait)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resolution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28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5231196"/>
          </a:xfrm>
        </p:spPr>
        <p:txBody>
          <a:bodyPr anchor="ctr" anchorCtr="0">
            <a:normAutofit/>
          </a:bodyPr>
          <a:lstStyle/>
          <a:p>
            <a:r>
              <a:rPr lang="en-IE" sz="3200" cap="small" dirty="0">
                <a:solidFill>
                  <a:srgbClr val="FFFFFF"/>
                </a:solidFill>
              </a:rPr>
              <a:t>@Media Queries (2)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BA47CA-1E72-4BD8-85D2-DCDC066572A3}"/>
              </a:ext>
            </a:extLst>
          </p:cNvPr>
          <p:cNvSpPr txBox="1"/>
          <p:nvPr/>
        </p:nvSpPr>
        <p:spPr>
          <a:xfrm>
            <a:off x="4241830" y="682674"/>
            <a:ext cx="75036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The general form of the query is:</a:t>
            </a:r>
          </a:p>
          <a:p>
            <a:pPr lvl="1"/>
            <a:r>
              <a:rPr lang="en-US" b="1" dirty="0">
                <a:solidFill>
                  <a:schemeClr val="bg2"/>
                </a:solidFill>
              </a:rPr>
              <a:t>@media </a:t>
            </a:r>
            <a:r>
              <a:rPr lang="en-US" b="1" i="1" dirty="0" err="1">
                <a:solidFill>
                  <a:srgbClr val="FF0000"/>
                </a:solidFill>
              </a:rPr>
              <a:t>not|only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mediatype</a:t>
            </a:r>
            <a:r>
              <a:rPr lang="en-US" b="1" dirty="0">
                <a:solidFill>
                  <a:schemeClr val="bg2"/>
                </a:solidFill>
              </a:rPr>
              <a:t> and (expressions) {</a:t>
            </a:r>
          </a:p>
          <a:p>
            <a:pPr lvl="2"/>
            <a:r>
              <a:rPr lang="en-US" b="1" dirty="0">
                <a:solidFill>
                  <a:schemeClr val="bg2"/>
                </a:solidFill>
              </a:rPr>
              <a:t>//</a:t>
            </a:r>
            <a:r>
              <a:rPr lang="en-US" b="1" dirty="0" err="1">
                <a:solidFill>
                  <a:schemeClr val="bg2"/>
                </a:solidFill>
              </a:rPr>
              <a:t>css</a:t>
            </a:r>
            <a:r>
              <a:rPr lang="en-US" b="1" dirty="0">
                <a:solidFill>
                  <a:schemeClr val="bg2"/>
                </a:solidFill>
              </a:rPr>
              <a:t> code goes here</a:t>
            </a:r>
          </a:p>
          <a:p>
            <a:pPr lvl="1"/>
            <a:r>
              <a:rPr lang="en-US" b="1" dirty="0">
                <a:solidFill>
                  <a:schemeClr val="bg2"/>
                </a:solidFill>
              </a:rPr>
              <a:t>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For example: suppose we have two </a:t>
            </a:r>
            <a:r>
              <a:rPr lang="en-US" dirty="0" err="1">
                <a:solidFill>
                  <a:schemeClr val="bg2"/>
                </a:solidFill>
              </a:rPr>
              <a:t>divs</a:t>
            </a:r>
            <a:r>
              <a:rPr lang="en-US" dirty="0">
                <a:solidFill>
                  <a:schemeClr val="bg2"/>
                </a:solidFill>
              </a:rPr>
              <a:t> of class panel which we want side by side and 540px wide:</a:t>
            </a:r>
          </a:p>
          <a:p>
            <a:pPr lvl="1"/>
            <a:r>
              <a:rPr lang="en-US" b="1" dirty="0" err="1">
                <a:solidFill>
                  <a:schemeClr val="bg2"/>
                </a:solidFill>
              </a:rPr>
              <a:t>div.panel</a:t>
            </a:r>
            <a:r>
              <a:rPr lang="en-US" b="1" dirty="0">
                <a:solidFill>
                  <a:schemeClr val="bg2"/>
                </a:solidFill>
              </a:rPr>
              <a:t> {</a:t>
            </a:r>
          </a:p>
          <a:p>
            <a:pPr lvl="2"/>
            <a:r>
              <a:rPr lang="en-US" b="1" dirty="0">
                <a:solidFill>
                  <a:schemeClr val="bg2"/>
                </a:solidFill>
              </a:rPr>
              <a:t>width:540px;</a:t>
            </a:r>
          </a:p>
          <a:p>
            <a:pPr lvl="2"/>
            <a:r>
              <a:rPr lang="en-US" b="1" dirty="0" err="1">
                <a:solidFill>
                  <a:schemeClr val="bg2"/>
                </a:solidFill>
              </a:rPr>
              <a:t>float:left</a:t>
            </a:r>
            <a:r>
              <a:rPr lang="en-US" b="1" dirty="0">
                <a:solidFill>
                  <a:schemeClr val="bg2"/>
                </a:solidFill>
              </a:rPr>
              <a:t>;</a:t>
            </a:r>
          </a:p>
          <a:p>
            <a:pPr lvl="1"/>
            <a:r>
              <a:rPr lang="en-US" b="1" dirty="0">
                <a:solidFill>
                  <a:schemeClr val="bg2"/>
                </a:solidFill>
              </a:rPr>
              <a:t>}</a:t>
            </a: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On a smaller screen only one of these is completely visible so let’s make them stack on top of each other instead on a smaller screen:</a:t>
            </a:r>
          </a:p>
          <a:p>
            <a:pPr lvl="1"/>
            <a:r>
              <a:rPr lang="en-US" b="1" dirty="0">
                <a:solidFill>
                  <a:schemeClr val="bg2"/>
                </a:solidFill>
              </a:rPr>
              <a:t>@media screen and (max-width: 600px) {</a:t>
            </a:r>
          </a:p>
          <a:p>
            <a:pPr lvl="2"/>
            <a:r>
              <a:rPr lang="en-US" b="1" dirty="0" err="1">
                <a:solidFill>
                  <a:schemeClr val="bg2"/>
                </a:solidFill>
              </a:rPr>
              <a:t>div.panel</a:t>
            </a:r>
            <a:r>
              <a:rPr lang="en-US" b="1" dirty="0">
                <a:solidFill>
                  <a:schemeClr val="bg2"/>
                </a:solidFill>
              </a:rPr>
              <a:t> {</a:t>
            </a:r>
          </a:p>
          <a:p>
            <a:pPr lvl="3"/>
            <a:r>
              <a:rPr lang="en-US" b="1" dirty="0">
                <a:solidFill>
                  <a:schemeClr val="bg2"/>
                </a:solidFill>
              </a:rPr>
              <a:t>width:100%;</a:t>
            </a:r>
          </a:p>
          <a:p>
            <a:pPr lvl="3"/>
            <a:r>
              <a:rPr lang="en-US" b="1" dirty="0" err="1">
                <a:solidFill>
                  <a:schemeClr val="bg2"/>
                </a:solidFill>
              </a:rPr>
              <a:t>float:left</a:t>
            </a:r>
            <a:r>
              <a:rPr lang="en-US" b="1" dirty="0">
                <a:solidFill>
                  <a:schemeClr val="bg2"/>
                </a:solidFill>
              </a:rPr>
              <a:t>;</a:t>
            </a:r>
          </a:p>
          <a:p>
            <a:pPr lvl="2"/>
            <a:r>
              <a:rPr lang="en-US" b="1" dirty="0">
                <a:solidFill>
                  <a:schemeClr val="bg2"/>
                </a:solidFill>
              </a:rPr>
              <a:t>}</a:t>
            </a:r>
          </a:p>
          <a:p>
            <a:pPr lvl="1"/>
            <a:r>
              <a:rPr lang="en-US" b="1" dirty="0">
                <a:solidFill>
                  <a:schemeClr val="bg2"/>
                </a:solidFill>
              </a:rPr>
              <a:t>}</a:t>
            </a:r>
            <a:endParaRPr lang="en-IE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99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1033</Words>
  <Application>Microsoft Office PowerPoint</Application>
  <PresentationFormat>Widescreen</PresentationFormat>
  <Paragraphs>124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Franklin Gothic Book</vt:lpstr>
      <vt:lpstr>Franklin Gothic Demi</vt:lpstr>
      <vt:lpstr>Wingdings 2</vt:lpstr>
      <vt:lpstr>DividendVTI</vt:lpstr>
      <vt:lpstr>Cascading style sheets</vt:lpstr>
      <vt:lpstr>Main Points</vt:lpstr>
      <vt:lpstr>What is CSS?</vt:lpstr>
      <vt:lpstr>The Basics (1)</vt:lpstr>
      <vt:lpstr>The Basics (2)</vt:lpstr>
      <vt:lpstr>           The 30 selectors              you’ll use most </vt:lpstr>
      <vt:lpstr>     Specificity</vt:lpstr>
      <vt:lpstr>@Media Queries (1)</vt:lpstr>
      <vt:lpstr>@Media Queries (2)</vt:lpstr>
      <vt:lpstr>Assignment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Cascading style sheets</dc:title>
  <dc:creator>James Murphy</dc:creator>
  <cp:lastModifiedBy>James Murphy</cp:lastModifiedBy>
  <cp:revision>1</cp:revision>
  <dcterms:created xsi:type="dcterms:W3CDTF">2020-09-21T13:41:45Z</dcterms:created>
  <dcterms:modified xsi:type="dcterms:W3CDTF">2020-09-21T13:49:19Z</dcterms:modified>
</cp:coreProperties>
</file>